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38"/>
  </p:notesMasterIdLst>
  <p:sldIdLst>
    <p:sldId id="256" r:id="rId2"/>
    <p:sldId id="319" r:id="rId3"/>
    <p:sldId id="318" r:id="rId4"/>
    <p:sldId id="257" r:id="rId5"/>
    <p:sldId id="258" r:id="rId6"/>
    <p:sldId id="259" r:id="rId7"/>
    <p:sldId id="304" r:id="rId8"/>
    <p:sldId id="301" r:id="rId9"/>
    <p:sldId id="292" r:id="rId10"/>
    <p:sldId id="321" r:id="rId11"/>
    <p:sldId id="260" r:id="rId12"/>
    <p:sldId id="309" r:id="rId13"/>
    <p:sldId id="299" r:id="rId14"/>
    <p:sldId id="306" r:id="rId15"/>
    <p:sldId id="307" r:id="rId16"/>
    <p:sldId id="315" r:id="rId17"/>
    <p:sldId id="320" r:id="rId18"/>
    <p:sldId id="322" r:id="rId19"/>
    <p:sldId id="325" r:id="rId20"/>
    <p:sldId id="326" r:id="rId21"/>
    <p:sldId id="323" r:id="rId22"/>
    <p:sldId id="340" r:id="rId23"/>
    <p:sldId id="337" r:id="rId24"/>
    <p:sldId id="338" r:id="rId25"/>
    <p:sldId id="327" r:id="rId26"/>
    <p:sldId id="341" r:id="rId27"/>
    <p:sldId id="342" r:id="rId28"/>
    <p:sldId id="328" r:id="rId29"/>
    <p:sldId id="336" r:id="rId30"/>
    <p:sldId id="331" r:id="rId31"/>
    <p:sldId id="329" r:id="rId32"/>
    <p:sldId id="332" r:id="rId33"/>
    <p:sldId id="330" r:id="rId34"/>
    <p:sldId id="334" r:id="rId35"/>
    <p:sldId id="333" r:id="rId36"/>
    <p:sldId id="343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257"/>
            <p14:sldId id="258"/>
            <p14:sldId id="259"/>
            <p14:sldId id="304"/>
            <p14:sldId id="301"/>
            <p14:sldId id="292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posed Projects" id="{6D473B49-477C-4C9B-ADC8-8CD638607BF4}">
          <p14:sldIdLst>
            <p14:sldId id="309"/>
            <p14:sldId id="299"/>
            <p14:sldId id="306"/>
            <p14:sldId id="307"/>
            <p14:sldId id="315"/>
            <p14:sldId id="320"/>
          </p14:sldIdLst>
        </p14:section>
        <p14:section name="Open Forum Topic" id="{0F74B9C7-78FA-419E-989D-188EF831C3B4}">
          <p14:sldIdLst>
            <p14:sldId id="322"/>
            <p14:sldId id="325"/>
            <p14:sldId id="326"/>
            <p14:sldId id="323"/>
            <p14:sldId id="340"/>
            <p14:sldId id="337"/>
            <p14:sldId id="338"/>
            <p14:sldId id="327"/>
            <p14:sldId id="341"/>
            <p14:sldId id="342"/>
            <p14:sldId id="328"/>
            <p14:sldId id="336"/>
            <p14:sldId id="331"/>
            <p14:sldId id="329"/>
            <p14:sldId id="332"/>
            <p14:sldId id="330"/>
            <p14:sldId id="334"/>
            <p14:sldId id="333"/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6" autoAdjust="0"/>
    <p:restoredTop sz="79975" autoAdjust="0"/>
  </p:normalViewPr>
  <p:slideViewPr>
    <p:cSldViewPr snapToGrid="0">
      <p:cViewPr varScale="1">
        <p:scale>
          <a:sx n="69" d="100"/>
          <a:sy n="69" d="100"/>
        </p:scale>
        <p:origin x="1790" y="58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 room for who’s heard of currency and what they have heard about it</a:t>
            </a:r>
          </a:p>
          <a:p>
            <a:r>
              <a:rPr lang="en-US" dirty="0"/>
              <a:t>I don’t claim to be an expert, I’ve just read a lot about it (Give credibility)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34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BITCOIN AND BLOCKCHAIN ARE NOT THE SAME THING</a:t>
            </a:r>
          </a:p>
          <a:p>
            <a:r>
              <a:rPr lang="en-US" dirty="0"/>
              <a:t>Blockchain technology is not solely a currency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52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infographic</a:t>
            </a:r>
          </a:p>
          <a:p>
            <a:r>
              <a:rPr lang="en-US" dirty="0"/>
              <a:t>Blockchain is more or less a theory- implemented as a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73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" y="2166367"/>
            <a:ext cx="8603674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70317"/>
            <a:ext cx="6858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66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764484" y="0"/>
            <a:ext cx="2057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469" y="609600"/>
            <a:ext cx="1801785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609600"/>
            <a:ext cx="5979968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1" y="6422857"/>
            <a:ext cx="2057397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2102" y="6422857"/>
            <a:ext cx="320975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4788" y="6422857"/>
            <a:ext cx="65981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3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600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93" y="2208879"/>
            <a:ext cx="78867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893" y="3984402"/>
            <a:ext cx="78867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890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7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12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656566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428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428" y="2656564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78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50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681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48840"/>
            <a:ext cx="4572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92568" y="2147489"/>
            <a:ext cx="256032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32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0" y="2211494"/>
            <a:ext cx="475488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5351" y="2150621"/>
            <a:ext cx="256032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690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2" y="176109"/>
            <a:ext cx="9141714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019" y="2011680"/>
            <a:ext cx="77724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558" y="6422857"/>
            <a:ext cx="2595043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1001" y="6422857"/>
            <a:ext cx="4060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5139" y="6422857"/>
            <a:ext cx="709698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724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jet0024@auburn.edu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youtu.be/OwuW200BTl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giverse.com/thing:29827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5.png"/><Relationship Id="rId7" Type="http://schemas.openxmlformats.org/officeDocument/2006/relationships/slide" Target="slide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slide" Target="slide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9" y="328613"/>
            <a:ext cx="6575895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Open Forum Meeting</a:t>
            </a:r>
          </a:p>
          <a:p>
            <a:r>
              <a:rPr lang="en-US" sz="2400" dirty="0"/>
              <a:t>6 PM Wednesday, January 24, 2017</a:t>
            </a:r>
          </a:p>
          <a:p>
            <a:r>
              <a:rPr lang="en-US" sz="2400" dirty="0"/>
              <a:t>Broun Hall, Room 235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1023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0A3492-1662-4B8F-A8E0-2B4C7546B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683905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124366"/>
            <a:ext cx="4886325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76079" y="3673316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76079" y="6365301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04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5944300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Projects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C9B87-6BD1-4A98-AC3E-267986044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0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Project: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625571" y="2676369"/>
            <a:ext cx="3490382" cy="2617787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57251" y="1965960"/>
            <a:ext cx="4655275" cy="44079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MATILDA stands for Mesa Associates' Tactical Integrated Light-Force Deployment Assembly 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A bomb disposal robot from Dr. </a:t>
            </a:r>
            <a:r>
              <a:rPr lang="en-US" sz="1900" dirty="0" err="1">
                <a:solidFill>
                  <a:schemeClr val="tx1"/>
                </a:solidFill>
              </a:rPr>
              <a:t>Roppel’s</a:t>
            </a:r>
            <a:r>
              <a:rPr lang="en-US" sz="1900" dirty="0">
                <a:solidFill>
                  <a:schemeClr val="tx1"/>
                </a:solidFill>
              </a:rPr>
              <a:t> research lab.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Is in disrepair both electrically and mechanically.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Semester Focus</a:t>
            </a:r>
          </a:p>
          <a:p>
            <a:pPr lvl="1">
              <a:buClr>
                <a:schemeClr val="tx1"/>
              </a:buClr>
            </a:pPr>
            <a:r>
              <a:rPr lang="en-US" sz="1700" dirty="0">
                <a:solidFill>
                  <a:schemeClr val="tx1"/>
                </a:solidFill>
              </a:rPr>
              <a:t>Reestablishing mobility.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Project Lead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Jack Thomas (</a:t>
            </a:r>
            <a:r>
              <a:rPr lang="en-US" dirty="0">
                <a:solidFill>
                  <a:schemeClr val="tx1"/>
                </a:solidFill>
                <a:hlinkClick r:id="rId3"/>
              </a:rPr>
              <a:t>jet0024@auburn.edu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Meeting Time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Wednesdays at 12:00PM in SPARC Lab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#</a:t>
            </a:r>
            <a:r>
              <a:rPr lang="en-US" dirty="0" err="1">
                <a:solidFill>
                  <a:schemeClr val="tx1"/>
                </a:solidFill>
              </a:rPr>
              <a:t>projectmatilda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Demonstration Project: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21" y="1991346"/>
            <a:ext cx="4801381" cy="4582478"/>
          </a:xfrm>
        </p:spPr>
        <p:txBody>
          <a:bodyPr>
            <a:noAutofit/>
          </a:bodyPr>
          <a:lstStyle/>
          <a:p>
            <a:r>
              <a:rPr lang="en-US" sz="1900" dirty="0"/>
              <a:t>Demonstrated Tesla Coil at Spring 2016 E-Day</a:t>
            </a:r>
          </a:p>
          <a:p>
            <a:r>
              <a:rPr lang="en-US" sz="1900" dirty="0"/>
              <a:t>Use spark gap style circuitry</a:t>
            </a:r>
          </a:p>
          <a:p>
            <a:r>
              <a:rPr lang="en-US" sz="1900" dirty="0"/>
              <a:t>Generated estimated 400,000 volts of electricity.</a:t>
            </a:r>
          </a:p>
          <a:p>
            <a:r>
              <a:rPr lang="en-US" sz="1900" dirty="0"/>
              <a:t>Is in disrepair both mechanically and electrically</a:t>
            </a:r>
          </a:p>
          <a:p>
            <a:r>
              <a:rPr lang="en-US" sz="1900" dirty="0"/>
              <a:t>Semester Focus:</a:t>
            </a:r>
          </a:p>
          <a:p>
            <a:pPr lvl="1"/>
            <a:r>
              <a:rPr lang="en-US" sz="1900" dirty="0"/>
              <a:t>Make it operational again (new capacitors)</a:t>
            </a:r>
          </a:p>
          <a:p>
            <a:pPr lvl="1"/>
            <a:r>
              <a:rPr lang="en-US" sz="1900" dirty="0"/>
              <a:t>Potentially convert it into a musical Tesla Coil.</a:t>
            </a:r>
          </a:p>
          <a:p>
            <a:pPr>
              <a:buClr>
                <a:schemeClr val="tx1"/>
              </a:buClr>
            </a:pPr>
            <a:r>
              <a:rPr lang="en-US" sz="19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900" dirty="0"/>
              <a:t>#</a:t>
            </a:r>
            <a:r>
              <a:rPr lang="en-US" sz="1900" dirty="0" err="1"/>
              <a:t>projectteslacoil</a:t>
            </a:r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13EAF-AD49-4388-AB2A-07211CA5B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674" y="1933853"/>
            <a:ext cx="1948644" cy="2807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93F617-F6D1-450E-8C98-29E169812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2" r="19536" b="15632"/>
          <a:stretch/>
        </p:blipFill>
        <p:spPr>
          <a:xfrm>
            <a:off x="6720674" y="4818176"/>
            <a:ext cx="1948644" cy="1755648"/>
          </a:xfrm>
          <a:prstGeom prst="rect">
            <a:avLst/>
          </a:prstGeom>
        </p:spPr>
      </p:pic>
      <p:pic>
        <p:nvPicPr>
          <p:cNvPr id="1026" name="Picture 2" descr="Image result for youtube logo">
            <a:hlinkClick r:id="rId4"/>
            <a:extLst>
              <a:ext uri="{FF2B5EF4-FFF2-40B4-BE49-F238E27FC236}">
                <a16:creationId xmlns:a16="http://schemas.microsoft.com/office/drawing/2014/main" id="{ED4A41B1-1474-46A8-A708-FDC956748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94" y="6197586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34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>
            <a:normAutofit fontScale="90000"/>
          </a:bodyPr>
          <a:lstStyle/>
          <a:p>
            <a:r>
              <a:rPr lang="en-US" dirty="0"/>
              <a:t>Research Project: </a:t>
            </a:r>
            <a:br>
              <a:rPr lang="en-US" dirty="0"/>
            </a:br>
            <a:r>
              <a:rPr lang="en-US" b="1" dirty="0"/>
              <a:t>Unmanned Aerial Systems (UAS)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21" y="2218848"/>
            <a:ext cx="5320365" cy="4206240"/>
          </a:xfrm>
        </p:spPr>
        <p:txBody>
          <a:bodyPr>
            <a:normAutofit lnSpcReduction="10000"/>
          </a:bodyPr>
          <a:lstStyle/>
          <a:p>
            <a:r>
              <a:rPr lang="en-US" sz="1900" dirty="0"/>
              <a:t>Partnership with RC Hobbyist</a:t>
            </a:r>
          </a:p>
          <a:p>
            <a:r>
              <a:rPr lang="en-US" sz="1900" dirty="0"/>
              <a:t>SPARC owns two quadcopter frames.</a:t>
            </a:r>
          </a:p>
          <a:p>
            <a:r>
              <a:rPr lang="en-US" sz="1900" dirty="0"/>
              <a:t>Will be used to experiment with many applications</a:t>
            </a:r>
          </a:p>
          <a:p>
            <a:pPr lvl="1"/>
            <a:r>
              <a:rPr lang="en-US" sz="1900" dirty="0"/>
              <a:t>Autonomy- search and follow</a:t>
            </a:r>
          </a:p>
          <a:p>
            <a:pPr lvl="1"/>
            <a:r>
              <a:rPr lang="en-US" sz="1900" dirty="0"/>
              <a:t>Camera Gimbal- stable video capture</a:t>
            </a:r>
          </a:p>
          <a:p>
            <a:pPr lvl="1"/>
            <a:r>
              <a:rPr lang="en-US" sz="1900" dirty="0"/>
              <a:t>Payload- pickup, identification, and delivery</a:t>
            </a:r>
          </a:p>
          <a:p>
            <a:r>
              <a:rPr lang="en-US" sz="1900" dirty="0"/>
              <a:t>Semester Focus</a:t>
            </a:r>
          </a:p>
          <a:p>
            <a:pPr lvl="1"/>
            <a:r>
              <a:rPr lang="en-US" sz="1900" dirty="0"/>
              <a:t>Get at least one frame flying</a:t>
            </a:r>
          </a:p>
          <a:p>
            <a:pPr lvl="1"/>
            <a:r>
              <a:rPr lang="en-US" sz="1900" dirty="0"/>
              <a:t>Start looking into camera gimbal</a:t>
            </a:r>
          </a:p>
          <a:p>
            <a:pPr>
              <a:buClr>
                <a:schemeClr val="tx1"/>
              </a:buClr>
            </a:pPr>
            <a:r>
              <a:rPr lang="en-US" sz="19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900" dirty="0"/>
              <a:t>#</a:t>
            </a:r>
            <a:r>
              <a:rPr lang="en-US" sz="1900" dirty="0" err="1"/>
              <a:t>projectuas</a:t>
            </a:r>
            <a:endParaRPr lang="en-US" sz="1900" dirty="0"/>
          </a:p>
          <a:p>
            <a:endParaRPr lang="en-US" sz="1900" dirty="0"/>
          </a:p>
        </p:txBody>
      </p:sp>
      <p:pic>
        <p:nvPicPr>
          <p:cNvPr id="1026" name="Picture 2" descr="https://lh3.googleusercontent.com/B-feKIPVxe_me57UUl1FjgO0i-5o0Y6EPH5iqbVprhaTgY6wjrU-pobgx-9ZgrvJ7y7lL05YF-oCuO4UURXB7HOXoG6vAjnxSkk9KAEieATCDlc0xbm3Tw0o2SDUC_Qc4zjT2i1nJIiHsXAoDrx1SNd-jE8dJF7Os6Yo81x11pNjfw5L5M7Ex1m498iDfRgP5IxhUUlGe4l_JnzEnaF-ZvXRgYHo7U-9nP1W2T67TX5GkASdJveqOWxWkRSHyjOACcph-_7p2PUSAw8bc0lvS4KC47mFazpujKMxdMgebNPyYh87VqlfC9OC8IyQgOpAtVSZ41QsnjxhPUudpmvfmSMHLoMrhHU9WTRXb_CqSnW4SlxNkragWmyX5bciMLdm2TjG_JsjKHzfeU-Vg9kNUW5rY8wpq4Zfg0r6bDFfrEy6znEqjX9xrUoVLKOCK30qfRTmNgZtGR63sb-3At-6tT1fW5rcNnw1a_NY2qce_F-Psjlj7T-aXnXK016KUgXMDerTzg4QnRRKwgGoAHAmVA8KvtRDp3d11j5f_UHr2iuRNbJtvNOtoA4IR8bYMkunBPqA6yu6gDfSZt8MMbNNlERPu0QmiSpP3wOxdttb=w1240-h930-no">
            <a:extLst>
              <a:ext uri="{FF2B5EF4-FFF2-40B4-BE49-F238E27FC236}">
                <a16:creationId xmlns:a16="http://schemas.microsoft.com/office/drawing/2014/main" id="{AC008BBF-181E-42F7-A82D-8A9E1222E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480" y="2102112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-5WHkLNnRigBRO5X6-T36s2KtVsqgpyrAsIEeY15V-12G6q-rB2QF8EQOZPfFQ4UiNT5ayOo9zW3u2RgwKlScV7XVnVQnOqF6figdr0ScwWy9sWIg4R8Afi2hFK6pdDOM7SuePMD-0PsEV4MfFd89akiQ9s_wclAqpvBg5iH7Uy8w044VfSXvSFZoRJteQ8xxpq7aystGePh7LscGimktkrEom81SYo4RbuPMSxQU_dZCmNxK2NegV6-0Q9novgBAiWtSq7zKqQrRht0M1cCrfimrhWeGW1B-FtdanXeIBchTXitgJEARPcDOhLoOZFCDwmhsvwWTaw93ILA49Zu3b4VWxV-KWh2qKORx5_2L6h3Lr5gpru42nV9B9u5M65Lv7NAMBHszYxYNirGldIK9HWAbsbL98BFI3_N6vllkiO0B9_v_zMuq-Fc7ak3Y09RTlkff4fWhxUpr4AqMkH2Z_bYihbt-vYYWlbOLWB-H8xHiNwowNqAs81ePzK2AgfrO5ktbmR3qXftqC3GYSE2UllYfhhR2KlVPa1hVrO6Rt7RjKHsWmwpfUQKOCtOFSpvQ8BsgTznMX_GW_zoynrSta67GyuCnAHuTzjiZ3d3=w1240-h930-no">
            <a:extLst>
              <a:ext uri="{FF2B5EF4-FFF2-40B4-BE49-F238E27FC236}">
                <a16:creationId xmlns:a16="http://schemas.microsoft.com/office/drawing/2014/main" id="{9D422531-35CB-4B8C-AFEF-CD894A93E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480" y="4435806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94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Competition Project: </a:t>
            </a:r>
            <a:br>
              <a:rPr lang="en-US" dirty="0"/>
            </a:br>
            <a:r>
              <a:rPr lang="en-US" b="1" dirty="0"/>
              <a:t>Sumo Robotics Tournament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21" y="2218848"/>
            <a:ext cx="5530955" cy="4206240"/>
          </a:xfrm>
        </p:spPr>
        <p:txBody>
          <a:bodyPr>
            <a:normAutofit/>
          </a:bodyPr>
          <a:lstStyle/>
          <a:p>
            <a:r>
              <a:rPr lang="en-US" sz="1900" dirty="0"/>
              <a:t>Will be the final project for the Maker Training Sessions.</a:t>
            </a:r>
          </a:p>
          <a:p>
            <a:r>
              <a:rPr lang="en-US" sz="1900" dirty="0"/>
              <a:t>Attendance at Maker Training Sessions are not required to compete.</a:t>
            </a:r>
          </a:p>
          <a:p>
            <a:r>
              <a:rPr lang="en-US" sz="1900" dirty="0"/>
              <a:t>Will utilize many different topics in engineering</a:t>
            </a:r>
          </a:p>
          <a:p>
            <a:pPr lvl="1"/>
            <a:r>
              <a:rPr lang="en-US" sz="1900" dirty="0"/>
              <a:t>mechanical design</a:t>
            </a:r>
          </a:p>
          <a:p>
            <a:pPr lvl="1"/>
            <a:r>
              <a:rPr lang="en-US" sz="1900" dirty="0"/>
              <a:t>3D printing</a:t>
            </a:r>
          </a:p>
          <a:p>
            <a:pPr lvl="1"/>
            <a:r>
              <a:rPr lang="en-US" sz="1900" dirty="0"/>
              <a:t>electrical prototyping</a:t>
            </a:r>
          </a:p>
          <a:p>
            <a:pPr lvl="1"/>
            <a:r>
              <a:rPr lang="en-US" sz="1900" dirty="0"/>
              <a:t>sensor and control systems</a:t>
            </a:r>
          </a:p>
          <a:p>
            <a:pPr lvl="1"/>
            <a:r>
              <a:rPr lang="en-US" sz="1900" dirty="0"/>
              <a:t>C programming</a:t>
            </a:r>
          </a:p>
          <a:p>
            <a:pPr marL="0" indent="0">
              <a:buNone/>
            </a:pPr>
            <a:endParaRPr lang="en-US" sz="1900" dirty="0"/>
          </a:p>
        </p:txBody>
      </p:sp>
      <p:pic>
        <p:nvPicPr>
          <p:cNvPr id="3074" name="Picture 2" descr="Image result for 3d printed sumo bot">
            <a:extLst>
              <a:ext uri="{FF2B5EF4-FFF2-40B4-BE49-F238E27FC236}">
                <a16:creationId xmlns:a16="http://schemas.microsoft.com/office/drawing/2014/main" id="{08B8BE78-95A9-4D56-99B3-F09993CB44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7006" r="28851" b="280"/>
          <a:stretch/>
        </p:blipFill>
        <p:spPr bwMode="auto">
          <a:xfrm>
            <a:off x="6186391" y="2009518"/>
            <a:ext cx="2685237" cy="275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F9E0FF4-1291-4DA1-9E4E-53133CBD3262}"/>
              </a:ext>
            </a:extLst>
          </p:cNvPr>
          <p:cNvSpPr txBox="1">
            <a:spLocks/>
          </p:cNvSpPr>
          <p:nvPr/>
        </p:nvSpPr>
        <p:spPr>
          <a:xfrm>
            <a:off x="6021844" y="4817950"/>
            <a:ext cx="3043917" cy="74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linkClick r:id="rId3"/>
              </a:rPr>
              <a:t>https://www.thingiverse.com/thing:29827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264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ECA41-724D-4BFD-BE8D-E979A978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98FF5-2F5A-444E-8F39-D50263E3C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Assistant</a:t>
            </a:r>
          </a:p>
          <a:p>
            <a:r>
              <a:rPr lang="en-US" dirty="0"/>
              <a:t>Acoustic Levitator</a:t>
            </a:r>
          </a:p>
        </p:txBody>
      </p:sp>
    </p:spTree>
    <p:extLst>
      <p:ext uri="{BB962C8B-B14F-4D97-AF65-F5344CB8AC3E}">
        <p14:creationId xmlns:p14="http://schemas.microsoft.com/office/powerpoint/2010/main" val="3312119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Forum Topic:</a:t>
            </a:r>
            <a:br>
              <a:rPr lang="en-US" dirty="0"/>
            </a:br>
            <a:r>
              <a:rPr lang="en-US" dirty="0"/>
              <a:t>Block Chain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18378F-250C-4B50-B697-15FEAEA3A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148" y="4051168"/>
            <a:ext cx="2701305" cy="27013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3C9441-E7F6-4002-A686-4C8D35BE5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939" y="4213714"/>
            <a:ext cx="2376209" cy="2376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B42088-0650-4728-821A-D20E8C045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98" y="4346148"/>
            <a:ext cx="2111343" cy="21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3E1D9-7781-4303-8CB8-EF118A853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me dispel the rumors..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6348E-CCC2-4CD8-89CD-D1C31585C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19" y="2139080"/>
            <a:ext cx="7772401" cy="408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621661"/>
                  </p:ext>
                </p:extLst>
              </p:nvPr>
            </p:nvGraphicFramePr>
            <p:xfrm>
              <a:off x="685800" y="2011365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98973" y="147242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99D6CF-05E0-4730-95E6-475F66962CF8}">
                    <psuz:zmPr id="{B8E7EE7F-87AD-41ED-8EC7-9B38AF8801B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147242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473B49-477C-4C9B-ADC8-8CD638607BF4}">
                    <psuz:zmPr id="{C58E472A-BB5E-4E9A-B3E9-AD82692D3170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98973" y="2166541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F74B9C7-78FA-419E-989D-188EF831C3B4}">
                    <psuz:zmPr id="{70027254-3D7F-47B7-A512-5220BD32258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2166541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685800" y="2011365"/>
                <a:ext cx="7772400" cy="4206875"/>
                <a:chOff x="685800" y="2011365"/>
                <a:chExt cx="7772400" cy="4206875"/>
              </a:xfrm>
            </p:grpSpPr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84773" y="2158607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35103" y="2158607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84773" y="4177906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35103" y="4177906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91C8-B548-4066-B694-1DA0C18F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history behind blockchain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8F267-98D2-4DC7-ABB9-C6E78EAB4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09" y="1792936"/>
            <a:ext cx="4524246" cy="2544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6E8E1D-A933-4BDC-B5DD-C1095E93C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335" y="1905542"/>
            <a:ext cx="2309620" cy="2309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66E943-3E1F-4FD3-B394-9E91BC0C8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722" y="4359706"/>
            <a:ext cx="4687733" cy="24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71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Block Chain?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EEC133-925C-4960-9053-5F1261F6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32" y="2031016"/>
            <a:ext cx="7597173" cy="3988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C0740A-F519-4FC0-A41A-5F9479042BB1}"/>
              </a:ext>
            </a:extLst>
          </p:cNvPr>
          <p:cNvSpPr txBox="1"/>
          <p:nvPr/>
        </p:nvSpPr>
        <p:spPr>
          <a:xfrm>
            <a:off x="1476941" y="6204492"/>
            <a:ext cx="618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https://blockgeeks.com/guides/what-is-blockchain-technology/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F3FB1-88FC-4C39-A575-DBEF7E98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blockchain?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E15DB-95F5-4D78-84BA-852B89012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2000528"/>
            <a:ext cx="7772400" cy="4206240"/>
          </a:xfrm>
        </p:spPr>
        <p:txBody>
          <a:bodyPr/>
          <a:lstStyle/>
          <a:p>
            <a:r>
              <a:rPr lang="en-US" sz="3200" dirty="0"/>
              <a:t>Almost decentralized</a:t>
            </a:r>
          </a:p>
          <a:p>
            <a:r>
              <a:rPr lang="en-US" sz="3200" dirty="0"/>
              <a:t>Most likely security breach is human error</a:t>
            </a:r>
          </a:p>
          <a:p>
            <a:r>
              <a:rPr lang="en-US" sz="3200" dirty="0"/>
              <a:t>Highly secure</a:t>
            </a:r>
          </a:p>
          <a:p>
            <a:r>
              <a:rPr lang="en-US" sz="3200" dirty="0"/>
              <a:t>More “power to the people”</a:t>
            </a:r>
          </a:p>
          <a:p>
            <a:r>
              <a:rPr lang="en-US" sz="3200" dirty="0"/>
              <a:t>Extended abilities as a decentralized computer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94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D8A8-6F8C-4A10-BE2A-61532C7CE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Decentralization (Pros)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99DE0-4D5E-4C28-A243-9E5A04079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No one sets the rules except for what is agreed upon by the network (Forks)</a:t>
            </a:r>
          </a:p>
          <a:p>
            <a:r>
              <a:rPr lang="en-US" sz="3200" dirty="0"/>
              <a:t>Very difficult to hack</a:t>
            </a:r>
          </a:p>
          <a:p>
            <a:r>
              <a:rPr lang="en-US" sz="3200" dirty="0"/>
              <a:t>Everything is transparent</a:t>
            </a:r>
          </a:p>
          <a:p>
            <a:r>
              <a:rPr lang="en-US" sz="3200" dirty="0"/>
              <a:t>Anonymity</a:t>
            </a:r>
          </a:p>
          <a:p>
            <a:r>
              <a:rPr lang="en-US" sz="3200" dirty="0"/>
              <a:t>Supply</a:t>
            </a:r>
          </a:p>
          <a:p>
            <a:r>
              <a:rPr lang="en-US" sz="3200" dirty="0"/>
              <a:t>Not determined by government or singular entity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642BA-8454-45DA-88B5-547503759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444" y="2998888"/>
            <a:ext cx="2814602" cy="223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48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F3BB-7B67-4617-8ECE-65E6E090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Decentralization (Cons)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4543F-E5D7-4844-A8DD-C8D2DCB98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completely dependent upon it’s users (May not exist in the far future)</a:t>
            </a:r>
          </a:p>
          <a:p>
            <a:r>
              <a:rPr lang="en-US" dirty="0"/>
              <a:t>Government intervention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468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EBDF0-C348-4E14-8275-BF84A1F86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(Proof of work)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EB185-89E8-476D-9EBB-D5B787A4F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00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E4CC5-5A56-40A3-B1B8-A2597BE7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PoW</a:t>
            </a:r>
            <a:r>
              <a:rPr lang="en-US" dirty="0"/>
              <a:t>) 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C2B2A-4C85-4450-BE7A-67F34F5E6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48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3005-C011-42D2-B884-49F99766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(Proof of stake)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94B1D-F1C1-40EE-A1DF-DCECB9611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40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4BC99-6024-4EBA-958E-822A65CD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(POS) 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C4A5E-841C-4621-95C7-82B70742E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73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0BDD4-9F4E-4C4C-858A-9E3CFFE1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Cryptocurrencies started?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22DCA-EB2B-4975-841F-3EEA92AF3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36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6B6A-9016-4109-B979-F64D6EA0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current popular currencies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DDBDB-E0AE-4C17-A364-40DE7E7E6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79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82BE6-AE9B-42C2-917B-112512407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37E23-FEC3-40C9-8799-F8179AE7B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26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524D-82CB-498D-90D9-6D3452BD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B6D5D-CB13-428E-9A9B-4333C63D5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384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68C84-4B38-4566-AC6A-56D223DA2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7B1B7-AE55-4EF5-AAC6-06D498ED7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81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F6379-67EA-4676-8F0F-38D52380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and it’s advances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D96B4-E206-44F8-B222-391AD90F8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50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A5AD8-CF2D-499A-94E1-95C6B5126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why does it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B1798-E388-49BF-AC95-309907CAB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potential is astronomical, assuming key issues are resolved.</a:t>
            </a:r>
          </a:p>
        </p:txBody>
      </p:sp>
    </p:spTree>
    <p:extLst>
      <p:ext uri="{BB962C8B-B14F-4D97-AF65-F5344CB8AC3E}">
        <p14:creationId xmlns:p14="http://schemas.microsoft.com/office/powerpoint/2010/main" val="2261400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9446A-6115-4AEB-94E8-77D3C971A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3DF4A-6F66-4A76-9785-A75FFE8CF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12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1" y="-2"/>
            <a:ext cx="5653277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929" y="838648"/>
            <a:ext cx="2782493" cy="5180709"/>
          </a:xfrm>
        </p:spPr>
        <p:txBody>
          <a:bodyPr>
            <a:normAutofit/>
          </a:bodyPr>
          <a:lstStyle/>
          <a:p>
            <a:r>
              <a:rPr lang="en-US" sz="29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753" y="838647"/>
            <a:ext cx="4367496" cy="5180708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2"/>
                </a:solidFill>
              </a:rPr>
              <a:t>Student lead organization at Auburn University.</a:t>
            </a:r>
          </a:p>
          <a:p>
            <a:r>
              <a:rPr lang="en-US" sz="1700" dirty="0">
                <a:solidFill>
                  <a:schemeClr val="bg2"/>
                </a:solidFill>
              </a:rPr>
              <a:t>Creates and fosters an environment of creativity and innovation through collaborative projects.</a:t>
            </a:r>
          </a:p>
          <a:p>
            <a:r>
              <a:rPr lang="en-US" sz="1800" dirty="0">
                <a:solidFill>
                  <a:schemeClr val="bg2"/>
                </a:solidFill>
              </a:rPr>
              <a:t>A place to test out ideas, integrate concepts learned in class, and learn skills that will be instrumental when working in the workforce.</a:t>
            </a:r>
            <a:endParaRPr lang="en-US" sz="1700" dirty="0">
              <a:solidFill>
                <a:schemeClr val="bg2"/>
              </a:solidFill>
            </a:endParaRPr>
          </a:p>
          <a:p>
            <a:r>
              <a:rPr lang="en-US" sz="1700" dirty="0">
                <a:solidFill>
                  <a:schemeClr val="bg2"/>
                </a:solidFill>
              </a:rPr>
              <a:t>No prior experience is required, only a willingness to learn.</a:t>
            </a:r>
          </a:p>
          <a:p>
            <a:r>
              <a:rPr lang="en-US" sz="1700" dirty="0">
                <a:solidFill>
                  <a:schemeClr val="bg2"/>
                </a:solidFill>
              </a:rPr>
              <a:t>Great for students of all ages and majors.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B813E8E-D181-43EC-A21F-3E83216DC657}"/>
              </a:ext>
            </a:extLst>
          </p:cNvPr>
          <p:cNvSpPr txBox="1">
            <a:spLocks/>
          </p:cNvSpPr>
          <p:nvPr/>
        </p:nvSpPr>
        <p:spPr>
          <a:xfrm>
            <a:off x="466927" y="3818852"/>
            <a:ext cx="2919212" cy="31813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b="1" dirty="0">
                <a:solidFill>
                  <a:schemeClr val="bg1"/>
                </a:solidFill>
              </a:rPr>
              <a:t>President: </a:t>
            </a:r>
            <a:r>
              <a:rPr lang="en-US" sz="1650" dirty="0">
                <a:solidFill>
                  <a:schemeClr val="bg1"/>
                </a:solidFill>
              </a:rPr>
              <a:t>Matthew Castleberry</a:t>
            </a: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09" y="431762"/>
            <a:ext cx="3596072" cy="1017270"/>
          </a:xfrm>
        </p:spPr>
        <p:txBody>
          <a:bodyPr>
            <a:normAutofit/>
          </a:bodyPr>
          <a:lstStyle/>
          <a:p>
            <a:r>
              <a:rPr lang="en-US" dirty="0"/>
              <a:t>Our 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601630" y="1955171"/>
            <a:ext cx="2425496" cy="206087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52765" y="261056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4252734" y="1955173"/>
            <a:ext cx="2386293" cy="2087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6864632" y="1955173"/>
            <a:ext cx="2050060" cy="2087211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139402" y="4195495"/>
            <a:ext cx="8775290" cy="250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770" y="0"/>
            <a:ext cx="455230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9412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770" y="176111"/>
            <a:ext cx="4552307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2268" y="799043"/>
            <a:ext cx="4589586" cy="484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2148" y="453042"/>
            <a:ext cx="3976110" cy="1087424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0774" y="2011680"/>
            <a:ext cx="3817933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>
                <a:solidFill>
                  <a:schemeClr val="bg1"/>
                </a:solidFill>
              </a:rPr>
              <a:t>Contact </a:t>
            </a:r>
            <a:r>
              <a:rPr lang="en-US" dirty="0">
                <a:solidFill>
                  <a:schemeClr val="bg1"/>
                </a:solidFill>
              </a:rPr>
              <a:t>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1" y="-2"/>
            <a:ext cx="5653277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929" y="838648"/>
            <a:ext cx="2782493" cy="5180709"/>
          </a:xfrm>
        </p:spPr>
        <p:txBody>
          <a:bodyPr>
            <a:normAutofit/>
          </a:bodyPr>
          <a:lstStyle/>
          <a:p>
            <a:r>
              <a:rPr lang="en-US" sz="2900" dirty="0">
                <a:solidFill>
                  <a:schemeClr val="tx1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753" y="300040"/>
            <a:ext cx="4367496" cy="6157911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2800" b="1" dirty="0">
                <a:solidFill>
                  <a:srgbClr val="03244D"/>
                </a:solidFill>
              </a:rPr>
              <a:t>Open Forum</a:t>
            </a:r>
          </a:p>
          <a:p>
            <a:r>
              <a:rPr lang="en-US" sz="2700" dirty="0">
                <a:solidFill>
                  <a:schemeClr val="bg2"/>
                </a:solidFill>
              </a:rPr>
              <a:t>Discuss status of active projects</a:t>
            </a:r>
          </a:p>
          <a:p>
            <a:r>
              <a:rPr lang="en-US" sz="2700" dirty="0">
                <a:solidFill>
                  <a:schemeClr val="bg2"/>
                </a:solidFill>
              </a:rPr>
              <a:t>Learn about and discuss specific topic in the realms of technology, engineering or making.</a:t>
            </a:r>
          </a:p>
          <a:p>
            <a:r>
              <a:rPr lang="en-US" sz="2700" dirty="0">
                <a:solidFill>
                  <a:schemeClr val="bg2"/>
                </a:solidFill>
              </a:rPr>
              <a:t>Wednesdays at 6:00 PM</a:t>
            </a:r>
          </a:p>
          <a:p>
            <a:r>
              <a:rPr lang="en-US" sz="2800" b="1" dirty="0">
                <a:solidFill>
                  <a:srgbClr val="03244D"/>
                </a:solidFill>
              </a:rPr>
              <a:t>Maker Training Session</a:t>
            </a:r>
          </a:p>
          <a:p>
            <a:r>
              <a:rPr lang="en-US" sz="2800" dirty="0">
                <a:solidFill>
                  <a:schemeClr val="bg2"/>
                </a:solidFill>
              </a:rPr>
              <a:t>Learn about a specific skills like 3D printing, CAD, electrical prototyping, and robotics.</a:t>
            </a:r>
          </a:p>
          <a:p>
            <a:r>
              <a:rPr lang="en-US" sz="2700" dirty="0">
                <a:solidFill>
                  <a:schemeClr val="bg2"/>
                </a:solidFill>
              </a:rPr>
              <a:t>Centered around SPARC Sumo Bot Competition</a:t>
            </a:r>
          </a:p>
          <a:p>
            <a:r>
              <a:rPr lang="en-US" sz="2800" dirty="0">
                <a:solidFill>
                  <a:schemeClr val="bg2"/>
                </a:solidFill>
              </a:rPr>
              <a:t>Tuesdays at 5:30 PM</a:t>
            </a:r>
            <a:endParaRPr lang="en-US" sz="2800" b="1" dirty="0">
              <a:solidFill>
                <a:srgbClr val="03244D"/>
              </a:solidFill>
            </a:endParaRPr>
          </a:p>
          <a:p>
            <a:r>
              <a:rPr lang="en-US" sz="2800" b="1" dirty="0">
                <a:solidFill>
                  <a:srgbClr val="03244D"/>
                </a:solidFill>
              </a:rPr>
              <a:t>Project Meetings</a:t>
            </a:r>
          </a:p>
          <a:p>
            <a:r>
              <a:rPr lang="en-US" sz="2700" dirty="0">
                <a:solidFill>
                  <a:schemeClr val="bg2"/>
                </a:solidFill>
              </a:rPr>
              <a:t>Project members come together to talk about detailed progress.</a:t>
            </a:r>
          </a:p>
          <a:p>
            <a:r>
              <a:rPr lang="en-US" sz="2700" dirty="0">
                <a:solidFill>
                  <a:schemeClr val="bg2"/>
                </a:solidFill>
              </a:rPr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95C71647-6D51-40C0-A0A2-A2CDFA5BEF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D175F04-7B52-4A32-B883-7B3443B2F72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176111"/>
            <a:ext cx="9141714" cy="2090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A975B3A-5416-4D6C-82A1-58E57BE581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3378" y="437324"/>
            <a:ext cx="2285317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2530" y="663735"/>
            <a:ext cx="1207008" cy="120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043972B9-4DB3-4008-8D7D-88E1DE3B3A9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342" y="437324"/>
            <a:ext cx="2285316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7557" y="972773"/>
            <a:ext cx="1940814" cy="63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B5FE4CD-CF9B-4DC6-9067-58D3DB22C26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5308" y="437324"/>
            <a:ext cx="2285317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812" y="1014935"/>
            <a:ext cx="1940814" cy="5046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189" y="2442232"/>
            <a:ext cx="7338060" cy="10658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Partner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189" y="3429002"/>
            <a:ext cx="7338060" cy="31468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Jeremy </a:t>
            </a:r>
            <a:r>
              <a:rPr lang="en-US" sz="1600" dirty="0" err="1"/>
              <a:t>Frasher</a:t>
            </a:r>
            <a:r>
              <a:rPr lang="en-US" sz="1600" dirty="0"/>
              <a:t> &lt;jjf0010@auburn.edu&gt;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6-7, SPARC Lab, Broun 367</a:t>
            </a:r>
          </a:p>
          <a:p>
            <a:pPr marL="0" indent="0">
              <a:buNone/>
            </a:pPr>
            <a:r>
              <a:rPr lang="en-US" sz="2400" b="1" dirty="0"/>
              <a:t>RC Hobbyist Club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TBD and Fridays 3:30-5:00, Broun 235</a:t>
            </a:r>
          </a:p>
          <a:p>
            <a:pPr marL="0" indent="0">
              <a:buNone/>
            </a:pPr>
            <a:r>
              <a:rPr lang="en-US" sz="2400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Michelle </a:t>
            </a:r>
            <a:r>
              <a:rPr lang="en-US" sz="1600" dirty="0" err="1"/>
              <a:t>Kniffen</a:t>
            </a:r>
            <a:r>
              <a:rPr lang="en-US" sz="1600" dirty="0"/>
              <a:t> &lt;mek0027@auburn.edu&gt;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5:30-6:30, Broun 238</a:t>
            </a:r>
          </a:p>
        </p:txBody>
      </p:sp>
    </p:spTree>
    <p:extLst>
      <p:ext uri="{BB962C8B-B14F-4D97-AF65-F5344CB8AC3E}">
        <p14:creationId xmlns:p14="http://schemas.microsoft.com/office/powerpoint/2010/main" val="2565114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E471017-3497-4F9F-A862-BA1016D13A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6E7BB245-1516-48B9-8C45-E83FC9BF66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648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762C5FF7-82FA-4981-A20D-264C4BBF18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24216"/>
            <a:ext cx="5657850" cy="1738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355" y="2338928"/>
            <a:ext cx="4504947" cy="150876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062" y="300038"/>
            <a:ext cx="3328989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http://sparc-auburn.github.io/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92" y="3229174"/>
            <a:ext cx="600760" cy="60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92" y="392908"/>
            <a:ext cx="616600" cy="25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164841" y="1656091"/>
            <a:ext cx="680552" cy="67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214693" y="4638822"/>
            <a:ext cx="644798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5558</TotalTime>
  <Words>906</Words>
  <Application>Microsoft Office PowerPoint</Application>
  <PresentationFormat>On-screen Show (4:3)</PresentationFormat>
  <Paragraphs>167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Corbel</vt:lpstr>
      <vt:lpstr>Wingdings</vt:lpstr>
      <vt:lpstr>Banded</vt:lpstr>
      <vt:lpstr>Welcome to:</vt:lpstr>
      <vt:lpstr>Agenda</vt:lpstr>
      <vt:lpstr>About SPARC</vt:lpstr>
      <vt:lpstr>Introduction</vt:lpstr>
      <vt:lpstr>Our Lab</vt:lpstr>
      <vt:lpstr>How to become a Member</vt:lpstr>
      <vt:lpstr>SPARC Meetings</vt:lpstr>
      <vt:lpstr>Partner Organizations</vt:lpstr>
      <vt:lpstr>More Information about SPARC</vt:lpstr>
      <vt:lpstr>Outreach</vt:lpstr>
      <vt:lpstr>Outreach Events</vt:lpstr>
      <vt:lpstr>Proposed Projects</vt:lpstr>
      <vt:lpstr>Demonstration Project:  MATILDA</vt:lpstr>
      <vt:lpstr>Demonstration Project: Tesla Coil</vt:lpstr>
      <vt:lpstr>Research Project:  Unmanned Aerial Systems (UAS)</vt:lpstr>
      <vt:lpstr>Competition Project:  Sumo Robotics Tournament</vt:lpstr>
      <vt:lpstr>Side Projects</vt:lpstr>
      <vt:lpstr>Open Forum Topic: Block Chain</vt:lpstr>
      <vt:lpstr>Let me dispel the rumors..</vt:lpstr>
      <vt:lpstr>The history behind blockchain</vt:lpstr>
      <vt:lpstr>What is Block Chain?</vt:lpstr>
      <vt:lpstr>Why use blockchain?</vt:lpstr>
      <vt:lpstr>Decentralization (Pros)</vt:lpstr>
      <vt:lpstr>Decentralization (Cons)</vt:lpstr>
      <vt:lpstr>Validation (Proof of work)</vt:lpstr>
      <vt:lpstr>(PoW) Pros and cons</vt:lpstr>
      <vt:lpstr>Validation (Proof of stake)</vt:lpstr>
      <vt:lpstr>(POS) Pros and cons</vt:lpstr>
      <vt:lpstr>How are Cryptocurrencies started?</vt:lpstr>
      <vt:lpstr>The current popular currencies</vt:lpstr>
      <vt:lpstr>Bitcoin</vt:lpstr>
      <vt:lpstr>Ripple</vt:lpstr>
      <vt:lpstr>Ethereum</vt:lpstr>
      <vt:lpstr>Ethereum and it’s advances</vt:lpstr>
      <vt:lpstr>So why does it matter?</vt:lpstr>
      <vt:lpstr>What can you do with this?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Joshua Jablonowski</cp:lastModifiedBy>
  <cp:revision>253</cp:revision>
  <dcterms:created xsi:type="dcterms:W3CDTF">2016-09-03T15:20:58Z</dcterms:created>
  <dcterms:modified xsi:type="dcterms:W3CDTF">2018-01-24T00:14:46Z</dcterms:modified>
</cp:coreProperties>
</file>